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10" r:id="rId1"/>
  </p:sldMasterIdLst>
  <p:notesMasterIdLst>
    <p:notesMasterId r:id="rId15"/>
  </p:notesMasterIdLst>
  <p:sldIdLst>
    <p:sldId id="256" r:id="rId2"/>
    <p:sldId id="333" r:id="rId3"/>
    <p:sldId id="313" r:id="rId4"/>
    <p:sldId id="257" r:id="rId5"/>
    <p:sldId id="309" r:id="rId6"/>
    <p:sldId id="339" r:id="rId7"/>
    <p:sldId id="340" r:id="rId8"/>
    <p:sldId id="329" r:id="rId9"/>
    <p:sldId id="328" r:id="rId10"/>
    <p:sldId id="331" r:id="rId11"/>
    <p:sldId id="314" r:id="rId12"/>
    <p:sldId id="332" r:id="rId13"/>
    <p:sldId id="320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66"/>
    <a:srgbClr val="990000"/>
    <a:srgbClr val="993300"/>
    <a:srgbClr val="CC3300"/>
    <a:srgbClr val="FF6600"/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74" autoAdjust="0"/>
    <p:restoredTop sz="94660"/>
  </p:normalViewPr>
  <p:slideViewPr>
    <p:cSldViewPr>
      <p:cViewPr varScale="1">
        <p:scale>
          <a:sx n="118" d="100"/>
          <a:sy n="118" d="100"/>
        </p:scale>
        <p:origin x="-15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fld id="{06794777-B541-4711-907F-E5F9C371E142}" type="datetimeFigureOut">
              <a:rPr lang="ru-RU"/>
              <a:pPr>
                <a:defRPr/>
              </a:pPr>
              <a:t>13.02.2017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fld id="{D01CC4F1-533A-4163-874D-64BFA19C56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 txBox="1">
            <a:spLocks noGrp="1" noChangeArrowheads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fld id="{DF36966E-8912-42AB-B24D-D3719E902FE5}" type="slidenum">
              <a:rPr lang="ru-RU"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r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/>
              </a:pPr>
              <a:t>5</a:t>
            </a:fld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3492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fld id="{869C0DA2-1EA9-4FD2-AA7C-9AB148DCD06B}" type="slidenum">
              <a:rPr lang="ru-RU"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pPr algn="r">
                <a:spcBef>
                  <a:spcPct val="20000"/>
                </a:spcBef>
                <a:buClr>
                  <a:schemeClr val="hlink"/>
                </a:buClr>
                <a:buSzPct val="65000"/>
                <a:buFont typeface="Wingdings" pitchFamily="2" charset="2"/>
                <a:buChar char="n"/>
                <a:defRPr/>
              </a:pPr>
              <a:t>5</a:t>
            </a:fld>
            <a:endParaRPr lang="ru-RU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EB59947-64A1-4ED3-83A8-7245759E599B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266095E-FF11-491D-BA64-3B59DD2C4A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69974-953D-4ED6-B62C-54B6E005F1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35A2C-9682-4B40-BA47-EFE14C9365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AF095-C9FE-446F-B72A-5A55212FC2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690E8-ABD4-47C4-A69C-3AD5562351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C6FA8F2-5CB5-4EC4-8952-445B961E60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2EEF2-A96C-4F0B-8EC9-CDD9AC7C10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024DAF-580F-4472-93B4-681A60CDAC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A64C1-ADEA-4687-8779-E6755CFF77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5783601-84F5-4AB6-BFE4-80E9371B81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1A45B2B-67E9-4A0F-909B-F7D7238230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endParaRPr lang="en-US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321BE7-66E4-4439-8001-3D2676A8D5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324E724B-2921-40CC-B3E2-E123901B7D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23" r:id="rId1"/>
    <p:sldLayoutId id="2147484522" r:id="rId2"/>
    <p:sldLayoutId id="2147484524" r:id="rId3"/>
    <p:sldLayoutId id="2147484521" r:id="rId4"/>
    <p:sldLayoutId id="2147484525" r:id="rId5"/>
    <p:sldLayoutId id="2147484520" r:id="rId6"/>
    <p:sldLayoutId id="2147484526" r:id="rId7"/>
    <p:sldLayoutId id="2147484527" r:id="rId8"/>
    <p:sldLayoutId id="2147484528" r:id="rId9"/>
    <p:sldLayoutId id="2147484519" r:id="rId10"/>
    <p:sldLayoutId id="2147484518" r:id="rId11"/>
    <p:sldLayoutId id="2147484529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813" y="1412875"/>
            <a:ext cx="6624637" cy="12954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Arial" pitchFamily="34" charset="0"/>
              </a:rPr>
              <a:t>НОВЫЕ БИОПРЕПАРАТЫ В РАСТЕНИЕВОДСТВЕ</a:t>
            </a:r>
            <a:endParaRPr lang="en-US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63713" y="3500438"/>
            <a:ext cx="6553200" cy="1800225"/>
          </a:xfrm>
        </p:spPr>
        <p:txBody>
          <a:bodyPr/>
          <a:lstStyle/>
          <a:p>
            <a:pPr marL="26988">
              <a:lnSpc>
                <a:spcPct val="80000"/>
              </a:lnSpc>
            </a:pPr>
            <a:r>
              <a:rPr lang="ru-RU" sz="2000" b="1" smtClean="0">
                <a:solidFill>
                  <a:srgbClr val="000066"/>
                </a:solidFill>
                <a:latin typeface="Arial" charset="0"/>
                <a:cs typeface="Arial" charset="0"/>
              </a:rPr>
              <a:t>Федеральное государственное бюджетное учреждение науки</a:t>
            </a:r>
          </a:p>
          <a:p>
            <a:pPr marL="26988">
              <a:lnSpc>
                <a:spcPct val="80000"/>
              </a:lnSpc>
            </a:pPr>
            <a:r>
              <a:rPr lang="ru-RU" sz="2000" b="1" smtClean="0">
                <a:solidFill>
                  <a:srgbClr val="000066"/>
                </a:solidFill>
                <a:latin typeface="Arial" charset="0"/>
                <a:cs typeface="Arial" charset="0"/>
              </a:rPr>
              <a:t>Уфимский Институт биологии  РАН</a:t>
            </a:r>
          </a:p>
          <a:p>
            <a:pPr marL="26988">
              <a:lnSpc>
                <a:spcPct val="80000"/>
              </a:lnSpc>
            </a:pPr>
            <a:endParaRPr lang="ru-RU" sz="2000" b="1" smtClean="0">
              <a:solidFill>
                <a:srgbClr val="000066"/>
              </a:solidFill>
              <a:latin typeface="Arial" charset="0"/>
              <a:cs typeface="Arial" charset="0"/>
            </a:endParaRPr>
          </a:p>
          <a:p>
            <a:pPr marL="26988">
              <a:lnSpc>
                <a:spcPct val="80000"/>
              </a:lnSpc>
            </a:pPr>
            <a:r>
              <a:rPr lang="ru-RU" sz="2000" b="1" smtClean="0">
                <a:solidFill>
                  <a:srgbClr val="000066"/>
                </a:solidFill>
                <a:latin typeface="Arial" charset="0"/>
                <a:cs typeface="Arial" charset="0"/>
              </a:rPr>
              <a:t>ЗАО НПП </a:t>
            </a:r>
            <a:r>
              <a:rPr lang="en-US" sz="2000" b="1" smtClean="0">
                <a:solidFill>
                  <a:srgbClr val="000066"/>
                </a:solidFill>
                <a:latin typeface="Arial" charset="0"/>
                <a:cs typeface="Arial" charset="0"/>
              </a:rPr>
              <a:t>«</a:t>
            </a:r>
            <a:r>
              <a:rPr lang="ru-RU" sz="2000" b="1" smtClean="0">
                <a:solidFill>
                  <a:srgbClr val="000066"/>
                </a:solidFill>
                <a:latin typeface="Arial" charset="0"/>
                <a:cs typeface="Arial" charset="0"/>
              </a:rPr>
              <a:t>Биомедхим</a:t>
            </a:r>
            <a:r>
              <a:rPr lang="en-US" sz="2000" b="1" smtClean="0">
                <a:solidFill>
                  <a:srgbClr val="000066"/>
                </a:solidFill>
                <a:latin typeface="Arial" charset="0"/>
                <a:cs typeface="Arial" charset="0"/>
              </a:rPr>
              <a:t>»</a:t>
            </a:r>
            <a:endParaRPr lang="ru-RU" sz="2000" b="1" smtClean="0">
              <a:solidFill>
                <a:srgbClr val="000066"/>
              </a:solidFill>
              <a:latin typeface="Arial" charset="0"/>
              <a:cs typeface="Arial" charset="0"/>
            </a:endParaRPr>
          </a:p>
          <a:p>
            <a:pPr marL="26988">
              <a:lnSpc>
                <a:spcPct val="80000"/>
              </a:lnSpc>
            </a:pPr>
            <a:r>
              <a:rPr lang="ru-RU" sz="2000" b="1" smtClean="0">
                <a:solidFill>
                  <a:srgbClr val="000066"/>
                </a:solidFill>
                <a:latin typeface="Arial" charset="0"/>
                <a:cs typeface="Arial" charset="0"/>
              </a:rPr>
              <a:t>д.б.н., профессор О.Н. Логинов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4"/>
          <p:cNvSpPr>
            <a:spLocks noChangeArrowheads="1"/>
          </p:cNvSpPr>
          <p:nvPr/>
        </p:nvSpPr>
        <p:spPr bwMode="auto">
          <a:xfrm>
            <a:off x="1116013" y="404813"/>
            <a:ext cx="77771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1800" b="1">
                <a:solidFill>
                  <a:srgbClr val="C00000"/>
                </a:solidFill>
                <a:latin typeface="Arial" charset="0"/>
                <a:cs typeface="Arial" charset="0"/>
              </a:rPr>
              <a:t>Влияние биоудобрения «Азолен» на  структуру и урожай гороха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1800" b="1">
                <a:solidFill>
                  <a:srgbClr val="C00000"/>
                </a:solidFill>
                <a:latin typeface="Arial" charset="0"/>
                <a:cs typeface="Arial" charset="0"/>
              </a:rPr>
              <a:t>(сорт Чишминский 95, Башкирский НИИСХ, 2013 г.)</a:t>
            </a:r>
          </a:p>
        </p:txBody>
      </p:sp>
      <p:graphicFrame>
        <p:nvGraphicFramePr>
          <p:cNvPr id="30877" name="Group 157"/>
          <p:cNvGraphicFramePr>
            <a:graphicFrameLocks noGrp="1"/>
          </p:cNvGraphicFramePr>
          <p:nvPr/>
        </p:nvGraphicFramePr>
        <p:xfrm>
          <a:off x="1116013" y="1341438"/>
          <a:ext cx="7704137" cy="1900237"/>
        </p:xfrm>
        <a:graphic>
          <a:graphicData uri="http://schemas.openxmlformats.org/drawingml/2006/table">
            <a:tbl>
              <a:tblPr/>
              <a:tblGrid>
                <a:gridCol w="1703465"/>
                <a:gridCol w="1096115"/>
                <a:gridCol w="1097718"/>
                <a:gridCol w="1110537"/>
                <a:gridCol w="967915"/>
                <a:gridCol w="863752"/>
                <a:gridCol w="865354"/>
              </a:tblGrid>
              <a:tr h="34766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Варианты опыта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Всхо-жесть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Сохран-ность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Количество, шт.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Масса 1000 зерен, 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Уро-жай, ц/га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7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бобов на 1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рас-тении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зерен в бобе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Контроль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Азолен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22,3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686" name="Rectangle 158"/>
          <p:cNvSpPr>
            <a:spLocks noChangeArrowheads="1"/>
          </p:cNvSpPr>
          <p:nvPr/>
        </p:nvSpPr>
        <p:spPr bwMode="auto">
          <a:xfrm>
            <a:off x="1042988" y="3443288"/>
            <a:ext cx="79216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1800" b="1">
                <a:solidFill>
                  <a:srgbClr val="C00000"/>
                </a:solidFill>
                <a:latin typeface="Arial" charset="0"/>
                <a:cs typeface="Arial" charset="0"/>
              </a:rPr>
              <a:t>Влияние обработки биоудобрением «Азолен» на степень пораженности гороха болезнями </a:t>
            </a:r>
          </a:p>
        </p:txBody>
      </p:sp>
      <p:graphicFrame>
        <p:nvGraphicFramePr>
          <p:cNvPr id="30994" name="Group 274"/>
          <p:cNvGraphicFramePr>
            <a:graphicFrameLocks noGrp="1"/>
          </p:cNvGraphicFramePr>
          <p:nvPr/>
        </p:nvGraphicFramePr>
        <p:xfrm>
          <a:off x="1116013" y="4221163"/>
          <a:ext cx="7777162" cy="1944687"/>
        </p:xfrm>
        <a:graphic>
          <a:graphicData uri="http://schemas.openxmlformats.org/drawingml/2006/table">
            <a:tbl>
              <a:tblPr/>
              <a:tblGrid>
                <a:gridCol w="2026707"/>
                <a:gridCol w="1413682"/>
                <a:gridCol w="1415299"/>
                <a:gridCol w="1413682"/>
                <a:gridCol w="1507495"/>
              </a:tblGrid>
              <a:tr h="41433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Варианты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опыта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Развитие заболевания,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48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корневые гнили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аскохитоз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антракноз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мучнис-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тая роса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Контроль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58,5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Азолен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2988" y="115888"/>
            <a:ext cx="7705725" cy="649287"/>
          </a:xfrm>
        </p:spPr>
        <p:txBody>
          <a:bodyPr>
            <a:normAutofit fontScale="90000"/>
          </a:bodyPr>
          <a:lstStyle/>
          <a:p>
            <a:pPr algn="ctr" fontAlgn="auto">
              <a:lnSpc>
                <a:spcPct val="60000"/>
              </a:lnSpc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СРАВНИТЕЛЬНАЯ ХАРАКТЕРИСТИКА </a:t>
            </a:r>
            <a:br>
              <a:rPr lang="ru-RU" sz="1800" b="1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ХИМИЧЕСКОГО ФУНГИЦИДА ФЕРАЗИМ  И БИОУДОБРЕНИЯ «АЗОЛЕН»</a:t>
            </a:r>
            <a:r>
              <a:rPr lang="ru-RU" b="1" dirty="0" smtClean="0"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graphicFrame>
        <p:nvGraphicFramePr>
          <p:cNvPr id="47364" name="Group 260"/>
          <p:cNvGraphicFramePr>
            <a:graphicFrameLocks noGrp="1"/>
          </p:cNvGraphicFramePr>
          <p:nvPr>
            <p:ph idx="4294967295"/>
          </p:nvPr>
        </p:nvGraphicFramePr>
        <p:xfrm>
          <a:off x="684213" y="692150"/>
          <a:ext cx="7977187" cy="5929313"/>
        </p:xfrm>
        <a:graphic>
          <a:graphicData uri="http://schemas.openxmlformats.org/drawingml/2006/table">
            <a:tbl>
              <a:tblPr/>
              <a:tblGrid>
                <a:gridCol w="3090398"/>
                <a:gridCol w="2294716"/>
                <a:gridCol w="2593288"/>
              </a:tblGrid>
              <a:tr h="376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Характеристика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Феразим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«Азолен»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8899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Действующее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карбендазим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концентрация: 500 г/л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24175" algn="l"/>
                          <a:tab pos="3022600" algn="l"/>
                          <a:tab pos="3987800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штамм  азотфиксирующего микроорганизма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: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24175" algn="l"/>
                          <a:tab pos="3022600" algn="l"/>
                          <a:tab pos="3987800" algn="l"/>
                        </a:tabLst>
                      </a:pPr>
                      <a:r>
                        <a:rPr kumimoji="0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титр</a:t>
                      </a: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宋体" charset="-122"/>
                          <a:cs typeface="Arial" pitchFamily="34" charset="0"/>
                        </a:rPr>
                        <a:t> 4-8 </a:t>
                      </a:r>
                      <a:r>
                        <a:rPr kumimoji="0" lang="ru-RU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х</a:t>
                      </a: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宋体" charset="-122"/>
                          <a:cs typeface="Arial" pitchFamily="34" charset="0"/>
                        </a:rPr>
                        <a:t> 10^9 </a:t>
                      </a:r>
                      <a:r>
                        <a:rPr kumimoji="0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КОЕ</a:t>
                      </a: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宋体" charset="-122"/>
                          <a:cs typeface="Arial" pitchFamily="34" charset="0"/>
                        </a:rPr>
                        <a:t>/</a:t>
                      </a:r>
                      <a:r>
                        <a:rPr kumimoji="0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мл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505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Стоимость препарата, руб./л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505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Расход препарата при опрыскивании, л/га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7823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Биологическая эффективность в борьбе с болезнями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высокая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при умеренном уровне развития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фитопатогенов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достаточная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505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Ростстимулирующая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активность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отсутствует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высокая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156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Обогащение почвы азотом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отсутствует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N</a:t>
                      </a:r>
                      <a:r>
                        <a:rPr lang="en-US" sz="1600" b="1" baseline="-25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en-US" sz="16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                          NH</a:t>
                      </a:r>
                      <a:r>
                        <a:rPr lang="en-US" sz="1600" b="1" baseline="-25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6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505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Экологическая безопасность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не безопасен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безопасен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865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Резистентность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фитопатогенов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к препарату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присутствует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отсутствует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cxnSp>
        <p:nvCxnSpPr>
          <p:cNvPr id="28716" name="Прямая со стрелкой 11"/>
          <p:cNvCxnSpPr>
            <a:cxnSpLocks noChangeShapeType="1"/>
          </p:cNvCxnSpPr>
          <p:nvPr/>
        </p:nvCxnSpPr>
        <p:spPr bwMode="auto">
          <a:xfrm>
            <a:off x="6732588" y="5157788"/>
            <a:ext cx="107950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4"/>
          <p:cNvSpPr>
            <a:spLocks noChangeArrowheads="1"/>
          </p:cNvSpPr>
          <p:nvPr/>
        </p:nvSpPr>
        <p:spPr bwMode="auto">
          <a:xfrm>
            <a:off x="1763713" y="476250"/>
            <a:ext cx="6985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en-US" sz="1800" b="1">
                <a:solidFill>
                  <a:srgbClr val="000000"/>
                </a:solidFill>
                <a:cs typeface="Times New Roman" pitchFamily="18" charset="0"/>
              </a:rPr>
              <a:t>Урожайность яровой пшеницы сорта Экада-70 Элита </a:t>
            </a:r>
            <a:r>
              <a:rPr lang="ru-RU" sz="1800" b="1">
                <a:solidFill>
                  <a:srgbClr val="000000"/>
                </a:solidFill>
                <a:cs typeface="Times New Roman" pitchFamily="18" charset="0"/>
              </a:rPr>
              <a:t>в ООО «УРАЛ» Илишевского района при полевом эксперименте с биопрепаратами</a:t>
            </a:r>
            <a:endParaRPr lang="en-US" sz="1800">
              <a:latin typeface="Times New Roman" pitchFamily="18" charset="0"/>
            </a:endParaRPr>
          </a:p>
        </p:txBody>
      </p:sp>
      <p:graphicFrame>
        <p:nvGraphicFramePr>
          <p:cNvPr id="32940" name="Group 172"/>
          <p:cNvGraphicFramePr>
            <a:graphicFrameLocks noGrp="1"/>
          </p:cNvGraphicFramePr>
          <p:nvPr/>
        </p:nvGraphicFramePr>
        <p:xfrm>
          <a:off x="1908175" y="1557338"/>
          <a:ext cx="7056438" cy="3113087"/>
        </p:xfrm>
        <a:graphic>
          <a:graphicData uri="http://schemas.openxmlformats.org/drawingml/2006/table">
            <a:tbl>
              <a:tblPr/>
              <a:tblGrid>
                <a:gridCol w="1843088"/>
                <a:gridCol w="1382712"/>
                <a:gridCol w="1138238"/>
                <a:gridCol w="1343025"/>
                <a:gridCol w="1349375"/>
              </a:tblGrid>
              <a:tr h="563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Варианты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опыта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Уборочная площадь, га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Урожайность, ц/га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Прибавка урожая, ц/га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Прибавка урожая,%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Елена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25,4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18,13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Азолен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23,7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10,23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Бациспецин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25,9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4,4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20,46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Контроль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21,5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endParaRPr lang="ru-RU" smtClean="0"/>
          </a:p>
          <a:p>
            <a:pPr algn="ctr">
              <a:buFont typeface="Wingdings" pitchFamily="2" charset="2"/>
              <a:buNone/>
            </a:pPr>
            <a:endParaRPr lang="ru-RU" smtClean="0"/>
          </a:p>
          <a:p>
            <a:pPr algn="ctr">
              <a:buFont typeface="Wingdings" pitchFamily="2" charset="2"/>
              <a:buNone/>
            </a:pPr>
            <a:endParaRPr lang="ru-RU" smtClean="0"/>
          </a:p>
          <a:p>
            <a:pPr algn="ctr">
              <a:buFont typeface="Wingdings" pitchFamily="2" charset="2"/>
              <a:buNone/>
            </a:pPr>
            <a:endParaRPr lang="ru-RU" smtClean="0"/>
          </a:p>
          <a:p>
            <a:pPr algn="ctr">
              <a:buFont typeface="Wingdings" pitchFamily="2" charset="2"/>
              <a:buNone/>
            </a:pPr>
            <a:r>
              <a:rPr lang="ru-RU" smtClean="0"/>
              <a:t>БЛАГОДАРЮ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274638"/>
            <a:ext cx="7570787" cy="99377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990000"/>
                </a:solidFill>
                <a:latin typeface="+mn-lt"/>
              </a:rPr>
              <a:t>Схема комплексного защитного и стимулирующего  воздействия  бактерий (</a:t>
            </a:r>
            <a:r>
              <a:rPr lang="en-US" sz="2800" b="1" dirty="0" smtClean="0">
                <a:solidFill>
                  <a:srgbClr val="990000"/>
                </a:solidFill>
                <a:latin typeface="+mn-lt"/>
              </a:rPr>
              <a:t>PGPR)</a:t>
            </a:r>
            <a:r>
              <a:rPr lang="ru-RU" sz="2800" b="1" dirty="0" smtClean="0">
                <a:solidFill>
                  <a:srgbClr val="990000"/>
                </a:solidFill>
                <a:latin typeface="+mn-lt"/>
              </a:rPr>
              <a:t> на растения</a:t>
            </a:r>
            <a:endParaRPr lang="ru-RU" sz="2800" dirty="0">
              <a:solidFill>
                <a:srgbClr val="990000"/>
              </a:solidFill>
              <a:latin typeface="+mn-lt"/>
            </a:endParaRPr>
          </a:p>
        </p:txBody>
      </p:sp>
      <p:pic>
        <p:nvPicPr>
          <p:cNvPr id="1638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1484313"/>
            <a:ext cx="7842250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5"/>
          <p:cNvSpPr>
            <a:spLocks noChangeArrowheads="1"/>
          </p:cNvSpPr>
          <p:nvPr/>
        </p:nvSpPr>
        <p:spPr bwMode="auto">
          <a:xfrm>
            <a:off x="611188" y="260350"/>
            <a:ext cx="80645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МЕХАНИЗМЫ ВОЗДЕЙСТВИЯ БИОПРЕПАРАТОВ НА РАСТЕНИЯ</a:t>
            </a:r>
          </a:p>
        </p:txBody>
      </p:sp>
      <p:pic>
        <p:nvPicPr>
          <p:cNvPr id="17410" name="Picture 66" descr="plant"/>
          <p:cNvPicPr>
            <a:picLocks noChangeAspect="1" noChangeArrowheads="1"/>
          </p:cNvPicPr>
          <p:nvPr/>
        </p:nvPicPr>
        <p:blipFill>
          <a:blip r:embed="rId3">
            <a:lum bright="-100000" contrast="100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2905125" y="1200150"/>
            <a:ext cx="3046413" cy="4824413"/>
          </a:xfrm>
          <a:prstGeom prst="rect">
            <a:avLst/>
          </a:prstGeom>
          <a:solidFill>
            <a:schemeClr val="tx1">
              <a:alpha val="50195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7411" name="Rectangle 70"/>
          <p:cNvSpPr>
            <a:spLocks noChangeArrowheads="1"/>
          </p:cNvSpPr>
          <p:nvPr/>
        </p:nvSpPr>
        <p:spPr bwMode="auto">
          <a:xfrm>
            <a:off x="611188" y="3367088"/>
            <a:ext cx="1690687" cy="431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фунгицид</a:t>
            </a:r>
          </a:p>
        </p:txBody>
      </p:sp>
      <p:sp>
        <p:nvSpPr>
          <p:cNvPr id="17412" name="Line 71"/>
          <p:cNvSpPr>
            <a:spLocks noChangeShapeType="1"/>
          </p:cNvSpPr>
          <p:nvPr/>
        </p:nvSpPr>
        <p:spPr bwMode="auto">
          <a:xfrm flipV="1">
            <a:off x="2354263" y="2420938"/>
            <a:ext cx="1281112" cy="946150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7413" name="Line 72"/>
          <p:cNvSpPr>
            <a:spLocks noChangeShapeType="1"/>
          </p:cNvSpPr>
          <p:nvPr/>
        </p:nvSpPr>
        <p:spPr bwMode="auto">
          <a:xfrm>
            <a:off x="2366963" y="3798888"/>
            <a:ext cx="1268412" cy="493712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7414" name="AutoShape 73"/>
          <p:cNvSpPr>
            <a:spLocks noChangeArrowheads="1"/>
          </p:cNvSpPr>
          <p:nvPr/>
        </p:nvSpPr>
        <p:spPr bwMode="auto">
          <a:xfrm>
            <a:off x="6156325" y="4870450"/>
            <a:ext cx="2376488" cy="790575"/>
          </a:xfrm>
          <a:prstGeom prst="leftArrow">
            <a:avLst>
              <a:gd name="adj1" fmla="val 52194"/>
              <a:gd name="adj2" fmla="val 62765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биоудобрение</a:t>
            </a:r>
          </a:p>
        </p:txBody>
      </p:sp>
      <p:sp>
        <p:nvSpPr>
          <p:cNvPr id="17415" name="Rectangle 74"/>
          <p:cNvSpPr>
            <a:spLocks noChangeArrowheads="1"/>
          </p:cNvSpPr>
          <p:nvPr/>
        </p:nvSpPr>
        <p:spPr bwMode="auto">
          <a:xfrm>
            <a:off x="6732588" y="3367088"/>
            <a:ext cx="2339975" cy="431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стимулятор роста</a:t>
            </a:r>
          </a:p>
        </p:txBody>
      </p:sp>
      <p:sp>
        <p:nvSpPr>
          <p:cNvPr id="17416" name="Line 75"/>
          <p:cNvSpPr>
            <a:spLocks noChangeShapeType="1"/>
          </p:cNvSpPr>
          <p:nvPr/>
        </p:nvSpPr>
        <p:spPr bwMode="auto">
          <a:xfrm flipH="1" flipV="1">
            <a:off x="5219700" y="2212975"/>
            <a:ext cx="1527175" cy="1154113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7417" name="Line 76"/>
          <p:cNvSpPr>
            <a:spLocks noChangeShapeType="1"/>
          </p:cNvSpPr>
          <p:nvPr/>
        </p:nvSpPr>
        <p:spPr bwMode="auto">
          <a:xfrm flipH="1">
            <a:off x="5219700" y="3806825"/>
            <a:ext cx="1512888" cy="1458913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ru-RU"/>
          </a:p>
        </p:txBody>
      </p:sp>
      <p:pic>
        <p:nvPicPr>
          <p:cNvPr id="17418" name="Picture 77" descr="Рис22а"/>
          <p:cNvPicPr preferRelativeResize="0"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1350" y="1406525"/>
            <a:ext cx="1674813" cy="161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78" descr="Рис21а"/>
          <p:cNvPicPr preferRelativeResize="0"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4076700"/>
            <a:ext cx="1727200" cy="160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0" name="Text Box 80"/>
          <p:cNvSpPr txBox="1">
            <a:spLocks noChangeArrowheads="1"/>
          </p:cNvSpPr>
          <p:nvPr/>
        </p:nvSpPr>
        <p:spPr bwMode="auto">
          <a:xfrm>
            <a:off x="6156325" y="6092825"/>
            <a:ext cx="241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000066"/>
                </a:solidFill>
                <a:latin typeface="Calibri" pitchFamily="34" charset="0"/>
              </a:rPr>
              <a:t>N</a:t>
            </a:r>
            <a:r>
              <a:rPr lang="en-US" sz="1800" b="1" baseline="-25000">
                <a:solidFill>
                  <a:srgbClr val="000066"/>
                </a:solidFill>
                <a:latin typeface="Calibri" pitchFamily="34" charset="0"/>
              </a:rPr>
              <a:t>2</a:t>
            </a:r>
            <a:r>
              <a:rPr lang="en-US" sz="1800" b="1">
                <a:solidFill>
                  <a:schemeClr val="bg1"/>
                </a:solidFill>
                <a:latin typeface="Calibri" pitchFamily="34" charset="0"/>
              </a:rPr>
              <a:t>            </a:t>
            </a:r>
            <a:r>
              <a:rPr lang="ru-RU" sz="1800" b="1">
                <a:solidFill>
                  <a:schemeClr val="bg1"/>
                </a:solidFill>
                <a:latin typeface="Calibri" pitchFamily="34" charset="0"/>
              </a:rPr>
              <a:t>              </a:t>
            </a:r>
            <a:r>
              <a:rPr lang="en-US" sz="1800" b="1">
                <a:solidFill>
                  <a:srgbClr val="000066"/>
                </a:solidFill>
                <a:latin typeface="Calibri" pitchFamily="34" charset="0"/>
              </a:rPr>
              <a:t>NH</a:t>
            </a:r>
            <a:r>
              <a:rPr lang="en-US" sz="1800" b="1" baseline="-25000">
                <a:solidFill>
                  <a:srgbClr val="000066"/>
                </a:solidFill>
                <a:latin typeface="Calibri" pitchFamily="34" charset="0"/>
              </a:rPr>
              <a:t>3</a:t>
            </a:r>
            <a:endParaRPr lang="ru-RU" sz="1800" b="1">
              <a:solidFill>
                <a:srgbClr val="000066"/>
              </a:solidFill>
              <a:latin typeface="Calibri" pitchFamily="34" charset="0"/>
            </a:endParaRPr>
          </a:p>
        </p:txBody>
      </p:sp>
      <p:sp>
        <p:nvSpPr>
          <p:cNvPr id="17421" name="Line 81"/>
          <p:cNvSpPr>
            <a:spLocks noChangeShapeType="1"/>
          </p:cNvSpPr>
          <p:nvPr/>
        </p:nvSpPr>
        <p:spPr bwMode="auto">
          <a:xfrm>
            <a:off x="6516688" y="6308725"/>
            <a:ext cx="1295400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7422" name="TextBox 22"/>
          <p:cNvSpPr txBox="1">
            <a:spLocks noChangeArrowheads="1"/>
          </p:cNvSpPr>
          <p:nvPr/>
        </p:nvSpPr>
        <p:spPr bwMode="auto">
          <a:xfrm>
            <a:off x="6732588" y="6021388"/>
            <a:ext cx="863600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3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фиксация</a:t>
            </a:r>
          </a:p>
        </p:txBody>
      </p:sp>
      <p:sp>
        <p:nvSpPr>
          <p:cNvPr id="17423" name="TextBox 23"/>
          <p:cNvSpPr txBox="1">
            <a:spLocks noChangeArrowheads="1"/>
          </p:cNvSpPr>
          <p:nvPr/>
        </p:nvSpPr>
        <p:spPr bwMode="auto">
          <a:xfrm>
            <a:off x="6443663" y="6308725"/>
            <a:ext cx="187325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3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атмосферного</a:t>
            </a:r>
            <a:r>
              <a:rPr lang="ru-RU" sz="13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азота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4"/>
          <p:cNvSpPr>
            <a:spLocks noChangeArrowheads="1"/>
          </p:cNvSpPr>
          <p:nvPr/>
        </p:nvSpPr>
        <p:spPr bwMode="auto">
          <a:xfrm>
            <a:off x="-968375" y="1908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1800">
              <a:latin typeface="Arial" charset="0"/>
            </a:endParaRPr>
          </a:p>
        </p:txBody>
      </p:sp>
      <p:graphicFrame>
        <p:nvGraphicFramePr>
          <p:cNvPr id="5251" name="Group 131"/>
          <p:cNvGraphicFramePr>
            <a:graphicFrameLocks noGrp="1"/>
          </p:cNvGraphicFramePr>
          <p:nvPr>
            <p:ph/>
          </p:nvPr>
        </p:nvGraphicFramePr>
        <p:xfrm>
          <a:off x="1907704" y="836712"/>
          <a:ext cx="6839992" cy="3924342"/>
        </p:xfrm>
        <a:graphic>
          <a:graphicData uri="http://schemas.openxmlformats.org/drawingml/2006/table">
            <a:tbl>
              <a:tblPr>
                <a:effectLst>
                  <a:outerShdw blurRad="736600" dist="50800" dir="5400000" algn="ctr" rotWithShape="0">
                    <a:srgbClr val="000000">
                      <a:alpha val="43137"/>
                    </a:srgbClr>
                  </a:outerShdw>
                </a:effectLst>
              </a:tblPr>
              <a:tblGrid>
                <a:gridCol w="3419996"/>
                <a:gridCol w="3419996"/>
              </a:tblGrid>
              <a:tr h="4636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zh-CN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БИОФУНГИЦИД «ЕЛЕНА»</a:t>
                      </a:r>
                      <a:endParaRPr kumimoji="0" lang="ru-RU" sz="2000" b="1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zh-CN" sz="20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БИОУДОБРЕНИЕ «АЗОЛЕН»</a:t>
                      </a:r>
                      <a:endParaRPr kumimoji="0" lang="ru-RU" sz="2000" b="1" i="0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57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zh-CN" sz="16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Свидетельство о </a:t>
                      </a:r>
                      <a:r>
                        <a:rPr kumimoji="0" lang="ru-RU" altLang="zh-CN" sz="1600" b="1" i="0" u="none" strike="noStrike" cap="none" normalizeH="0" baseline="0" dirty="0" err="1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гос</a:t>
                      </a:r>
                      <a:r>
                        <a:rPr kumimoji="0" lang="ru-RU" altLang="zh-CN" sz="16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регистрации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zh-CN" sz="1600" b="1" i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 1710-09-107-391(157)-0-1-0-0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zh-CN" sz="1600" b="1" i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 09.12.2019 г.</a:t>
                      </a:r>
                      <a:endParaRPr kumimoji="0" lang="ru-RU" sz="1600" b="1" i="1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zh-CN" sz="16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Свидетельство о гос. регистрации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zh-CN" sz="1600" b="1" i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 1147-08-208-157-0-0-0-0</a:t>
                      </a:r>
                      <a:endParaRPr kumimoji="0" lang="ru-RU" altLang="zh-CN" sz="2000" b="1" i="1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zh-CN" sz="1600" b="1" i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 23.04.2018 г.</a:t>
                      </a:r>
                      <a:endParaRPr kumimoji="0" lang="ru-RU" sz="1600" b="1" i="1" u="none" strike="noStrike" cap="none" normalizeH="0" baseline="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5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СЭЗ 77.99.18.929.А.000112.04.04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 27.04.2004 г.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СЭЗ 77.99.28.929.А.000284.05.06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 16.05.2006 г.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84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Паспорт безопасности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РПБ № 04683480-92-22976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 26.05.2015 г.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Паспорт безопасности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 стадии утверждения.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50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ТУ 9291-017-22657427-2002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ТУ 9291-018-22657427-2005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59" name="Text Box 137"/>
          <p:cNvSpPr txBox="1">
            <a:spLocks noChangeArrowheads="1"/>
          </p:cNvSpPr>
          <p:nvPr/>
        </p:nvSpPr>
        <p:spPr bwMode="auto">
          <a:xfrm>
            <a:off x="1835150" y="5084763"/>
            <a:ext cx="6985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C00000"/>
                </a:solidFill>
                <a:latin typeface="Arial" charset="0"/>
                <a:cs typeface="Arial" charset="0"/>
              </a:rPr>
              <a:t>На биопрепараты получен пакет необходимой нормативно-технической и разрешительной документации</a:t>
            </a:r>
          </a:p>
        </p:txBody>
      </p:sp>
      <p:cxnSp>
        <p:nvCxnSpPr>
          <p:cNvPr id="4" name="Прямая соединительная линия 3"/>
          <p:cNvCxnSpPr>
            <a:stCxn id="5251" idx="0"/>
            <a:endCxn id="5251" idx="2"/>
          </p:cNvCxnSpPr>
          <p:nvPr/>
        </p:nvCxnSpPr>
        <p:spPr>
          <a:xfrm>
            <a:off x="5327650" y="836613"/>
            <a:ext cx="0" cy="35290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1258888" y="333375"/>
            <a:ext cx="7777162" cy="1008063"/>
          </a:xfrm>
          <a:noFill/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b="1" smtClean="0">
                <a:solidFill>
                  <a:srgbClr val="C00000"/>
                </a:solidFill>
                <a:effectLst/>
                <a:latin typeface="Arial" charset="0"/>
                <a:cs typeface="Arial" charset="0"/>
              </a:rPr>
              <a:t>Характеристика биологических препаратов «Елена» и «Азолен»</a:t>
            </a:r>
          </a:p>
        </p:txBody>
      </p:sp>
      <p:graphicFrame>
        <p:nvGraphicFramePr>
          <p:cNvPr id="62495" name="Group 31"/>
          <p:cNvGraphicFramePr>
            <a:graphicFrameLocks noGrp="1"/>
          </p:cNvGraphicFramePr>
          <p:nvPr>
            <p:ph idx="4294967295"/>
          </p:nvPr>
        </p:nvGraphicFramePr>
        <p:xfrm>
          <a:off x="1258888" y="1557338"/>
          <a:ext cx="7742237" cy="4740275"/>
        </p:xfrm>
        <a:graphic>
          <a:graphicData uri="http://schemas.openxmlformats.org/drawingml/2006/table">
            <a:tbl>
              <a:tblPr/>
              <a:tblGrid>
                <a:gridCol w="3871057"/>
                <a:gridCol w="3871056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Биопестицид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«Елена»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Биоудобрение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«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Азолен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Экологически безопасен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Экологически безопасен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Защита растений от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фитопатогенов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Обогащение почвы атмосферным азотом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Оздоровление и восстановление плодородия почвы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Отсутствие у фитопатогенных микроорганизмов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резистентности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к препарату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Высокая эффективность применения на обедненных и загрязненных ксенобиотиками почвах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Повышение урожайности растений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Повышение урожайности растений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Улучшение качества сельскохозяйственной продукции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Улучшение качества сельскохозяйственной продукции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Допустимо совместное использование с химическими пестицидами (баковые смеси)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Допустимо совместное использование с химическими пестицидами (баковые смеси)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913" y="333375"/>
            <a:ext cx="7704137" cy="100806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satMod val="130000"/>
                  </a:schemeClr>
                </a:solidFill>
                <a:latin typeface="+mn-lt"/>
              </a:rPr>
              <a:t>Спектр антагонистической активности штаммов, составляющих основу биопрепаратов</a:t>
            </a:r>
            <a:endParaRPr lang="ru-RU" sz="2400" b="1" dirty="0">
              <a:solidFill>
                <a:schemeClr val="tx2">
                  <a:satMod val="130000"/>
                </a:schemeClr>
              </a:solidFill>
              <a:latin typeface="+mn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331913" y="1341438"/>
          <a:ext cx="7704137" cy="5186362"/>
        </p:xfrm>
        <a:graphic>
          <a:graphicData uri="http://schemas.openxmlformats.org/drawingml/2006/table">
            <a:tbl>
              <a:tblPr/>
              <a:tblGrid>
                <a:gridCol w="2365375"/>
                <a:gridCol w="1914525"/>
                <a:gridCol w="1712912"/>
                <a:gridCol w="1711325"/>
              </a:tblGrid>
              <a:tr h="4318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Виды фитопатогенных грибов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Диаметр зоны подавления роста грибов, мм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62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Pseudomonas </a:t>
                      </a: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koreensis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 ИБ-4 (Азолен)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P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.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chlororaphis 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ИБ 51 (Елена)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Bacillus subtilis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 26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Д  (Фитоспорин –М)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Fusarium avenaceum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108000" marR="108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19,0±2,3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16,1±2,5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21,8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±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1,7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F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. </a:t>
                      </a: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culmorum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108000" marR="108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32,0±2,5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9,2±2,3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28,6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±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2,6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F. gibbosum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108000" marR="108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18,0±2,2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18,0±2,2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12,2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±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F. graminearum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108000" marR="108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14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4±1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4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7,4±1,1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12,7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±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F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 nivale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108000" marR="108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9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5±0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31,4±2,3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10,8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±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F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 oxysporum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108000" marR="108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4±2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29,1±2,5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11,1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±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F</a:t>
                      </a: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 semitectum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108000" marR="108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14,2±1,1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9,3±1,7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н.о.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F. solani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108000" marR="108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9,0±0,5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9,1±2,3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10,7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±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Alternaria alternata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108000" marR="108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14,0±2,0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19,2±3,5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14,7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±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Bipolaris sorokiniana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108000" marR="108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21,0±2,1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MT" pitchFamily="34" charset="0"/>
                          <a:ea typeface="SimSun"/>
                          <a:cs typeface="Times New Roman" pitchFamily="18" charset="0"/>
                        </a:rPr>
                        <a:t>33,7±3,3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rbel" pitchFamily="34" charset="0"/>
                        <a:ea typeface="SimSun"/>
                        <a:cs typeface="Times New Roman" pitchFamily="18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16,2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ill Sans MT" pitchFamily="34" charset="0"/>
                          <a:cs typeface="Times New Roman" pitchFamily="18" charset="0"/>
                        </a:rPr>
                        <a:t>±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74638"/>
            <a:ext cx="8218487" cy="12827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satMod val="130000"/>
                  </a:schemeClr>
                </a:solidFill>
                <a:latin typeface="+mn-lt"/>
              </a:rPr>
              <a:t>Фитогормональная и </a:t>
            </a:r>
            <a:r>
              <a:rPr lang="ru-RU" sz="2400" b="1" dirty="0" err="1" smtClean="0">
                <a:solidFill>
                  <a:schemeClr val="tx2">
                    <a:satMod val="130000"/>
                  </a:schemeClr>
                </a:solidFill>
                <a:latin typeface="+mn-lt"/>
              </a:rPr>
              <a:t>нитрогеназная</a:t>
            </a:r>
            <a:r>
              <a:rPr lang="ru-RU" sz="2400" b="1" dirty="0" smtClean="0">
                <a:solidFill>
                  <a:schemeClr val="tx2">
                    <a:satMod val="130000"/>
                  </a:schemeClr>
                </a:solidFill>
                <a:latin typeface="+mn-lt"/>
              </a:rPr>
              <a:t> активности штаммов бактерий, составляющих основу биопрепаратов</a:t>
            </a:r>
            <a:endParaRPr lang="ru-RU" sz="2400" b="1" dirty="0">
              <a:solidFill>
                <a:schemeClr val="tx2">
                  <a:satMod val="130000"/>
                </a:schemeClr>
              </a:solidFill>
              <a:latin typeface="+mn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388" y="1628775"/>
          <a:ext cx="8856662" cy="3656013"/>
        </p:xfrm>
        <a:graphic>
          <a:graphicData uri="http://schemas.openxmlformats.org/drawingml/2006/table">
            <a:tbl>
              <a:tblPr/>
              <a:tblGrid>
                <a:gridCol w="2130903"/>
                <a:gridCol w="1396109"/>
                <a:gridCol w="1396109"/>
                <a:gridCol w="1543068"/>
                <a:gridCol w="1175671"/>
                <a:gridCol w="1215125"/>
              </a:tblGrid>
              <a:tr h="13681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Активность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Pseudomonas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aureofaciens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ИБ 51 </a:t>
                      </a:r>
                      <a:r>
                        <a:rPr lang="ru-RU" sz="1400" dirty="0">
                          <a:solidFill>
                            <a:srgbClr val="99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(Елена)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Pseudomonas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koreensis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ИБ-4 </a:t>
                      </a:r>
                      <a:r>
                        <a:rPr lang="ru-RU" sz="1400" dirty="0" smtClean="0">
                          <a:solidFill>
                            <a:srgbClr val="99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</a:t>
                      </a:r>
                      <a:r>
                        <a:rPr lang="ru-RU" sz="1400" dirty="0" err="1">
                          <a:solidFill>
                            <a:srgbClr val="99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Азолен</a:t>
                      </a:r>
                      <a:r>
                        <a:rPr lang="ru-RU" sz="1400" dirty="0">
                          <a:solidFill>
                            <a:srgbClr val="99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Bacillus 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subtilis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26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99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</a:t>
                      </a:r>
                      <a:r>
                        <a:rPr lang="ru-RU" sz="1400" dirty="0" err="1">
                          <a:solidFill>
                            <a:srgbClr val="99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Фитоспорин</a:t>
                      </a:r>
                      <a:r>
                        <a:rPr lang="en-US" sz="1400" dirty="0">
                          <a:solidFill>
                            <a:srgbClr val="99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  <a:r>
                        <a:rPr lang="ru-RU" sz="1400" dirty="0">
                          <a:solidFill>
                            <a:srgbClr val="99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</a:t>
                      </a:r>
                      <a:r>
                        <a:rPr lang="en-US" sz="1400" dirty="0">
                          <a:solidFill>
                            <a:srgbClr val="99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  <a:endParaRPr lang="ru-RU" sz="1400" dirty="0">
                        <a:solidFill>
                          <a:srgbClr val="9900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Bacillus 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subtilis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В-10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99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</a:t>
                      </a:r>
                      <a:r>
                        <a:rPr lang="ru-RU" sz="1400" dirty="0" err="1" smtClean="0">
                          <a:solidFill>
                            <a:srgbClr val="99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Алирин-Б</a:t>
                      </a:r>
                      <a:r>
                        <a:rPr lang="ru-RU" sz="1400" dirty="0" smtClean="0">
                          <a:solidFill>
                            <a:srgbClr val="99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Bacillus 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i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subtilis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М-22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99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(</a:t>
                      </a:r>
                      <a:r>
                        <a:rPr lang="ru-RU" sz="1400" dirty="0" err="1" smtClean="0">
                          <a:solidFill>
                            <a:srgbClr val="99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Гамаир</a:t>
                      </a:r>
                      <a:r>
                        <a:rPr lang="ru-RU" sz="1400" dirty="0" smtClean="0">
                          <a:solidFill>
                            <a:srgbClr val="99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  <a:endParaRPr lang="ru-RU" sz="1400" dirty="0">
                        <a:solidFill>
                          <a:srgbClr val="990000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rgbClr val="99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Нитрогеназная</a:t>
                      </a:r>
                      <a:r>
                        <a:rPr lang="ru-RU" sz="1400" dirty="0">
                          <a:solidFill>
                            <a:srgbClr val="99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,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мкг </a:t>
                      </a: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</a:t>
                      </a:r>
                      <a:r>
                        <a:rPr lang="ru-RU" sz="1400" baseline="-250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/(мл*ч)</a:t>
                      </a:r>
                    </a:p>
                  </a:txBody>
                  <a:tcPr marL="108000" marR="108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0,08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0,66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99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Фитогормональная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синтез ИУК, </a:t>
                      </a:r>
                      <a:r>
                        <a:rPr lang="ru-RU" sz="14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нг</a:t>
                      </a: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/мл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синтез </a:t>
                      </a:r>
                      <a:r>
                        <a:rPr lang="ru-RU" sz="14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цитокининов</a:t>
                      </a: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, </a:t>
                      </a:r>
                      <a:r>
                        <a:rPr lang="ru-RU" sz="14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нг</a:t>
                      </a: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/мл</a:t>
                      </a:r>
                    </a:p>
                  </a:txBody>
                  <a:tcPr marL="108000" marR="1080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878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40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76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ChangeArrowheads="1"/>
          </p:cNvSpPr>
          <p:nvPr/>
        </p:nvSpPr>
        <p:spPr bwMode="auto">
          <a:xfrm>
            <a:off x="1116013" y="274638"/>
            <a:ext cx="79200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2400" b="1">
                <a:solidFill>
                  <a:srgbClr val="C00000"/>
                </a:solidFill>
                <a:latin typeface="Arial" charset="0"/>
                <a:cs typeface="Arial" charset="0"/>
              </a:rPr>
              <a:t>Влияние биоудобрения «Азолен» на урожайность рапса (сорт Ратник) и сбор масла (ВНИИ рапса, Липецкий район, Липецкая область, 2012) </a:t>
            </a:r>
          </a:p>
        </p:txBody>
      </p:sp>
      <p:graphicFrame>
        <p:nvGraphicFramePr>
          <p:cNvPr id="28739" name="Group 67"/>
          <p:cNvGraphicFramePr>
            <a:graphicFrameLocks noGrp="1"/>
          </p:cNvGraphicFramePr>
          <p:nvPr/>
        </p:nvGraphicFramePr>
        <p:xfrm>
          <a:off x="1258888" y="1700213"/>
          <a:ext cx="7200900" cy="3498850"/>
        </p:xfrm>
        <a:graphic>
          <a:graphicData uri="http://schemas.openxmlformats.org/drawingml/2006/table">
            <a:tbl>
              <a:tblPr/>
              <a:tblGrid>
                <a:gridCol w="2256744"/>
                <a:gridCol w="1229783"/>
                <a:gridCol w="1818250"/>
                <a:gridCol w="1895380"/>
              </a:tblGrid>
              <a:tr h="63182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Вариант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контроль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«Азолен»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Масса семян, г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растение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2,96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3,10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Урожайность, </a:t>
                      </a: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ц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22,6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Прибавка урожая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ц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8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Сбор масла, т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0,787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0,793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042988" y="381000"/>
            <a:ext cx="7921625" cy="1103313"/>
          </a:xfrm>
          <a:noFill/>
        </p:spPr>
        <p:txBody>
          <a:bodyPr vert="horz" wrap="square" lIns="91440" tIns="45720" rIns="91440" bIns="45720" numCol="1" anchorCtr="1" compatLnSpc="1">
            <a:prstTxWarp prst="textNoShape">
              <a:avLst/>
            </a:prstTxWarp>
          </a:bodyPr>
          <a:lstStyle/>
          <a:p>
            <a:pPr algn="ctr"/>
            <a:r>
              <a:rPr lang="ru-RU" sz="2400" b="1" smtClean="0">
                <a:solidFill>
                  <a:srgbClr val="990000"/>
                </a:solidFill>
                <a:effectLst/>
                <a:latin typeface="Arial" charset="0"/>
                <a:cs typeface="Arial" charset="0"/>
              </a:rPr>
              <a:t>Влияние биоудобрения «Азолен» и биофунгицида «Елена» на урожайность сои и сбор масла</a:t>
            </a:r>
            <a:br>
              <a:rPr lang="ru-RU" sz="2400" b="1" smtClean="0">
                <a:solidFill>
                  <a:srgbClr val="990000"/>
                </a:solidFill>
                <a:effectLst/>
                <a:latin typeface="Arial" charset="0"/>
                <a:cs typeface="Arial" charset="0"/>
              </a:rPr>
            </a:br>
            <a:r>
              <a:rPr lang="ru-RU" sz="2400" b="1" smtClean="0">
                <a:solidFill>
                  <a:srgbClr val="990000"/>
                </a:solidFill>
                <a:effectLst/>
                <a:latin typeface="Arial" charset="0"/>
                <a:cs typeface="Arial" charset="0"/>
              </a:rPr>
              <a:t> (Краснодарский край, 2011) </a:t>
            </a:r>
          </a:p>
        </p:txBody>
      </p:sp>
      <p:graphicFrame>
        <p:nvGraphicFramePr>
          <p:cNvPr id="21579" name="Group 75"/>
          <p:cNvGraphicFramePr>
            <a:graphicFrameLocks noGrp="1"/>
          </p:cNvGraphicFramePr>
          <p:nvPr>
            <p:ph idx="4294967295"/>
          </p:nvPr>
        </p:nvGraphicFramePr>
        <p:xfrm>
          <a:off x="1258888" y="1700213"/>
          <a:ext cx="7715250" cy="4144962"/>
        </p:xfrm>
        <a:graphic>
          <a:graphicData uri="http://schemas.openxmlformats.org/drawingml/2006/table">
            <a:tbl>
              <a:tblPr/>
              <a:tblGrid>
                <a:gridCol w="1931216"/>
                <a:gridCol w="1052036"/>
                <a:gridCol w="1555701"/>
                <a:gridCol w="1621267"/>
                <a:gridCol w="1554212"/>
              </a:tblGrid>
              <a:tr h="6477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Вариант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контроль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«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Азолен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«Елена»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Масса семян, г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растение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2,95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3,67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3,89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Урожайность,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ц</a:t>
                      </a: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Прибавка урожая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ц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18,97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Содержание в семенах масла,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Сбор масла, т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3258</TotalTime>
  <Words>601</Words>
  <Application>Microsoft Office PowerPoint</Application>
  <PresentationFormat>Экран (4:3)</PresentationFormat>
  <Paragraphs>268</Paragraphs>
  <Slides>13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Шаблон оформления</vt:lpstr>
      </vt:variant>
      <vt:variant>
        <vt:i4>8</vt:i4>
      </vt:variant>
      <vt:variant>
        <vt:lpstr>Заголовки слайдов</vt:lpstr>
      </vt:variant>
      <vt:variant>
        <vt:i4>13</vt:i4>
      </vt:variant>
    </vt:vector>
  </HeadingPairs>
  <TitlesOfParts>
    <vt:vector size="32" baseType="lpstr">
      <vt:lpstr>Tahoma</vt:lpstr>
      <vt:lpstr>Wingdings</vt:lpstr>
      <vt:lpstr>Corbel</vt:lpstr>
      <vt:lpstr>Arial</vt:lpstr>
      <vt:lpstr>Wingdings 2</vt:lpstr>
      <vt:lpstr>Verdana</vt:lpstr>
      <vt:lpstr>Calibri</vt:lpstr>
      <vt:lpstr>Gill Sans MT</vt:lpstr>
      <vt:lpstr>Times New Roman</vt:lpstr>
      <vt:lpstr>SimSun</vt:lpstr>
      <vt:lpstr>华文中宋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Солнцестояние</vt:lpstr>
      <vt:lpstr>НОВЫЕ БИОПРЕПАРАТЫ В РАСТЕНИЕВОДСТВЕ</vt:lpstr>
      <vt:lpstr>Схема комплексного защитного и стимулирующего  воздействия  бактерий (PGPR) на растения</vt:lpstr>
      <vt:lpstr>Слайд 3</vt:lpstr>
      <vt:lpstr>Слайд 4</vt:lpstr>
      <vt:lpstr>Характеристика биологических препаратов «Елена» и «Азолен»</vt:lpstr>
      <vt:lpstr>Спектр антагонистической активности штаммов, составляющих основу биопрепаратов</vt:lpstr>
      <vt:lpstr>Фитогормональная и нитрогеназная активности штаммов бактерий, составляющих основу биопрепаратов</vt:lpstr>
      <vt:lpstr>Слайд 8</vt:lpstr>
      <vt:lpstr>Влияние биоудобрения «Азолен» и биофунгицида «Елена» на урожайность сои и сбор масла  (Краснодарский край, 2011) </vt:lpstr>
      <vt:lpstr>Слайд 10</vt:lpstr>
      <vt:lpstr>СРАВНИТЕЛЬНАЯ ХАРАКТЕРИСТИКА  ХИМИЧЕСКОГО ФУНГИЦИДА ФЕРАЗИМ  И БИОУДОБРЕНИЯ «АЗОЛЕН» </vt:lpstr>
      <vt:lpstr>Слайд 12</vt:lpstr>
      <vt:lpstr>Слайд 13</vt:lpstr>
    </vt:vector>
  </TitlesOfParts>
  <Company>ИБ УНЦ РАН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БИОПРЕПАРАТ «ЕЛЕНА» БИОУДОБРЕНИЕ «АЗОЛЕН»</dc:title>
  <dc:creator>BioLab316</dc:creator>
  <cp:lastModifiedBy>Admin</cp:lastModifiedBy>
  <cp:revision>228</cp:revision>
  <dcterms:created xsi:type="dcterms:W3CDTF">1999-12-31T18:35:58Z</dcterms:created>
  <dcterms:modified xsi:type="dcterms:W3CDTF">2017-02-13T06:41:11Z</dcterms:modified>
</cp:coreProperties>
</file>